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502CDE-D27A-4928-883B-1517DA2C2B74}">
  <a:tblStyle styleId="{B9502CDE-D27A-4928-883B-1517DA2C2B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5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54" Type="http://schemas.openxmlformats.org/officeDocument/2006/relationships/font" Target="fonts/Raleway-italic.fntdata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28aeb54e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28aeb54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28aeb54e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28aeb54e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28aeb54e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28aeb54e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28aeb54e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28aeb54e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28aeb54e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28aeb54e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28aeb54e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28aeb54e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28aeb54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28aeb54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28aeb54e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28aeb54e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28aeb54e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28aeb54e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28aeb54e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28aeb54e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198de9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198de9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28aeb54e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28aeb54e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to make values readable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28aeb54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28aeb54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Assessing</a:t>
            </a:r>
            <a:r>
              <a:rPr lang="en-GB"/>
              <a:t> water pollution using ultrasonic scanning of the tank - used a neural network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75b5c25e1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75b5c25e1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acd70e3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acd70e3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75b5c25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75b5c25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75b5c25e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75b5c25e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75b5c25e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75b5c25e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75b5c25e1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75b5c25e1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75b5c25e1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75b5c25e1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75b5c25e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75b5c25e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198de9b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198de9b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f847501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3f847501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f8475019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f8475019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f8475019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f8475019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f8475019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3f8475019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f8475019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3f8475019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f8475019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f8475019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8475019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f8475019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f8475019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f8475019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f8475019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f8475019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f8475019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f8475019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218cca3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218cca3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f84750198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f8475019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f84750198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f84750198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28aeb54e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28aeb54e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28aeb54e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28aeb54e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28aeb54e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228aeb54e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fe09644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fe09644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218cca3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218cca3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218cca3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218cca3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218cca3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218cca3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28aeb54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28aeb54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28aeb54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28aeb54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314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488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edresscompliance.com/top-15-real-life-use-cases-for-ai-in-agriculture-industry/" TargetMode="External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grinextcon.com/how-iot-ai-are-transforming-smart-farming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redresscompliance.com/top-15-real-life-use-cases-for-ai-in-agriculture-industry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Circuitpython ML and plan for today</a:t>
            </a:r>
            <a:endParaRPr/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Dexter R. Shepherd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Multi-linear regression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Even with multi linear regression our models still can store a number of variables. Up to about 70,400 variables.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about for deep learning?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Neural networks take up much more memory than regression models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</a:t>
            </a:r>
            <a:r>
              <a:rPr lang="en-GB"/>
              <a:t> networks (Simple)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Neural</a:t>
            </a:r>
            <a:r>
              <a:rPr lang="en-GB"/>
              <a:t> networks are stored as matrices  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275" y="1998275"/>
            <a:ext cx="2105313" cy="253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325" y="2724850"/>
            <a:ext cx="3122075" cy="14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of this neural network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x 4 floats + 4 x 2 floats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= 12*30 + 8*30 = 600 bits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275" y="1998275"/>
            <a:ext cx="2105313" cy="2533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what if we had an image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image contains far </a:t>
            </a:r>
            <a:r>
              <a:rPr lang="en-GB"/>
              <a:t>more</a:t>
            </a:r>
            <a:r>
              <a:rPr lang="en-GB"/>
              <a:t> values once flattened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Lets say our image of 100 x 100 pixels is flattened into a linear layer of 10,000 - we already need 300,000 bits for the data (</a:t>
            </a:r>
            <a:r>
              <a:rPr lang="en-GB">
                <a:solidFill>
                  <a:srgbClr val="FF0000"/>
                </a:solidFill>
              </a:rPr>
              <a:t>37.5 KB/</a:t>
            </a:r>
            <a:r>
              <a:rPr lang="en-GB">
                <a:solidFill>
                  <a:srgbClr val="FF0000"/>
                </a:solidFill>
              </a:rPr>
              <a:t>264 KB</a:t>
            </a:r>
            <a:r>
              <a:rPr lang="en-GB"/>
              <a:t>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next layer contains 10,000 x H. Lets say H is 100, we then need 1,000,000 bits! (</a:t>
            </a:r>
            <a:r>
              <a:rPr lang="en-GB">
                <a:solidFill>
                  <a:srgbClr val="FF0000"/>
                </a:solidFill>
              </a:rPr>
              <a:t>125 KB + 37.5 KB /	</a:t>
            </a:r>
            <a:r>
              <a:rPr lang="en-GB">
                <a:solidFill>
                  <a:srgbClr val="FF0000"/>
                </a:solidFill>
              </a:rPr>
              <a:t>264 KB</a:t>
            </a:r>
            <a:r>
              <a:rPr lang="en-GB"/>
              <a:t>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Then let’s add an output layer of 10 (let’s imagine we are classifying something) then we have 100 x 10 = 1000 bits (</a:t>
            </a:r>
            <a:r>
              <a:rPr lang="en-GB">
                <a:solidFill>
                  <a:srgbClr val="FF0000"/>
                </a:solidFill>
              </a:rPr>
              <a:t>0.125 KB+ 125 KB + 37.5 KB / 264 KB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on NN in CP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technically possible!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But remember your program itself will take up memory with variables - as well the speed of reading the camera and compressing the input to 100 x 100 might be quite time </a:t>
            </a:r>
            <a:r>
              <a:rPr lang="en-GB"/>
              <a:t>consuming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embedded ML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Datalogging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models for sensor calibration is not uncommon, for example calibrating the analogue read from a pressure sensor to </a:t>
            </a:r>
            <a:r>
              <a:rPr lang="en-GB"/>
              <a:t>correspond</a:t>
            </a:r>
            <a:r>
              <a:rPr lang="en-GB"/>
              <a:t> to kg.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In datalogging you tend not to use this, you want raw values and then you do any post processing later (as to not lose accuracy)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Taking action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better use is outside of data logging, something that uses existing data to make decisions.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Perhaps if crops get too dry or specific diseases are detected using sensors, it uses a model to classify this and alert someone (or deal with the problem itself)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Disease detection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36" y="1347800"/>
            <a:ext cx="7498325" cy="33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4656400" y="4832650"/>
            <a:ext cx="36054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https://bitrefine.group/industries/precision-agriculture/88-industries/agriculture-food/agriculture-solutions/184-plant-disease-detection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built circuit python data logging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Python </a:t>
            </a:r>
            <a:r>
              <a:rPr lang="en-GB"/>
              <a:t>knowledge</a:t>
            </a:r>
            <a:r>
              <a:rPr lang="en-GB"/>
              <a:t> should be getting stronger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Pipe pressure sensing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625" y="1222800"/>
            <a:ext cx="6060038" cy="3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Fish tank automation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653" y="1535025"/>
            <a:ext cx="3723602" cy="27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975" y="1261250"/>
            <a:ext cx="2840644" cy="3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08" y="1785025"/>
            <a:ext cx="1441199" cy="12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5079400" y="4476925"/>
            <a:ext cx="38457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https://community.dfrobot.com/makelog-314279.html</a:t>
            </a:r>
            <a:endParaRPr sz="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Robotics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3868110" cy="37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4175700" y="1323525"/>
            <a:ext cx="26151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It’s not always possible to use simple devices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735" y="1985350"/>
            <a:ext cx="2254209" cy="262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4264525" y="3380950"/>
            <a:ext cx="22542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But can be very useful for offloading repetitive tasks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scientific equipment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b="1157" l="-1730" r="1730" t="31921"/>
          <a:stretch/>
        </p:blipFill>
        <p:spPr>
          <a:xfrm>
            <a:off x="4060800" y="1655875"/>
            <a:ext cx="5051374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300" y="1288025"/>
            <a:ext cx="3063375" cy="30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custom sensors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are not confined to one sensor!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using similar sensors to validate each other (piezoelectric and accelerometer for more </a:t>
            </a:r>
            <a:r>
              <a:rPr lang="en-GB"/>
              <a:t>accurate vibrations).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Consider completely different sensors to find a relationship between something (temperature and humidity for weather prediction). 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512968" y="1597994"/>
            <a:ext cx="3488099" cy="19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Fitbits detects your movement and heart rate to monitor your sleep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Heart rate alone does not tell you, neither does movement alone.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Together the sensor can  detect these behaviours. </a:t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25" y="1767525"/>
            <a:ext cx="2105313" cy="210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a model point of view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One channel signal can be concatenated into temporal windows… or simply use a model that allows for temporality (LSTM)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700" y="2252200"/>
            <a:ext cx="3133051" cy="2345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9" name="Google Shape;269;p39"/>
          <p:cNvGraphicFramePr/>
          <p:nvPr/>
        </p:nvGraphicFramePr>
        <p:xfrm>
          <a:off x="1064850" y="468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{B9502CDE-D27A-4928-883B-1517DA2C2B74}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270" name="Google Shape;270;p39"/>
          <p:cNvSpPr txBox="1"/>
          <p:nvPr/>
        </p:nvSpPr>
        <p:spPr>
          <a:xfrm>
            <a:off x="2137525" y="4226975"/>
            <a:ext cx="1461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 —&gt;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From a model point of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channel model is no different… it’s just more channels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Can be a single vector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(or temporal vector)</a:t>
            </a: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225" y="1941570"/>
            <a:ext cx="3522725" cy="265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8" name="Google Shape;278;p40"/>
          <p:cNvGraphicFramePr/>
          <p:nvPr/>
        </p:nvGraphicFramePr>
        <p:xfrm>
          <a:off x="1064850" y="468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{B9502CDE-D27A-4928-883B-1517DA2C2B74}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279" name="Google Shape;279;p40"/>
          <p:cNvSpPr txBox="1"/>
          <p:nvPr/>
        </p:nvSpPr>
        <p:spPr>
          <a:xfrm>
            <a:off x="2137525" y="4226975"/>
            <a:ext cx="1461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 —&gt;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can </a:t>
            </a:r>
            <a:r>
              <a:rPr i="1" lang="en-GB"/>
              <a:t>sometimes </a:t>
            </a:r>
            <a:r>
              <a:rPr lang="en-GB"/>
              <a:t>lead to better accuracy</a:t>
            </a:r>
            <a:endParaRPr/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228" y="1565950"/>
            <a:ext cx="4337474" cy="30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/>
          <p:nvPr/>
        </p:nvSpPr>
        <p:spPr>
          <a:xfrm>
            <a:off x="4425650" y="4448075"/>
            <a:ext cx="4230300" cy="180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4425650" y="3946725"/>
            <a:ext cx="4230300" cy="180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41"/>
          <p:cNvSpPr/>
          <p:nvPr/>
        </p:nvSpPr>
        <p:spPr>
          <a:xfrm>
            <a:off x="4447813" y="3493450"/>
            <a:ext cx="4230300" cy="180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41"/>
          <p:cNvSpPr/>
          <p:nvPr/>
        </p:nvSpPr>
        <p:spPr>
          <a:xfrm>
            <a:off x="4425650" y="3040175"/>
            <a:ext cx="4230300" cy="1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847" y="1604538"/>
            <a:ext cx="2794527" cy="19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61248" y="2390473"/>
            <a:ext cx="2530800" cy="14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Deploying machine learning on devices (for interest)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Smart sensors  (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constructing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custom sensors)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IoT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Plan of action for today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ML models we are covering we will cover in more detail next week - you can treat them as a black box today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Internet of Things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IoT</a:t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 network of physical objects—"things"—equipped with sensors, software, and other technologies, enabling them to connect and exchange data with other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Agriculture Monitoring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Soil moisture, temperature, humidity, and light sensors connected to an ESP32 or Raspberry Pi Pico 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Store sensor data over time to analyze environmental trends.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https://redresscompliance.com/top-15-real-life-use-cases-for-ai-in-agriculture-industry/</a:t>
            </a:r>
            <a:endParaRPr/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75" y="2074175"/>
            <a:ext cx="2161824" cy="123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AI-Enhanced Weather Station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Sensors for temperature, humidity, air pressure, and wind speed.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Collect long-term climate patterns.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https://agrinextcon.com/how-iot-ai-are-transforming-smart-farming/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Livestock Monitoring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Wearable sensors (temperature, motion, heart rate) for cows or goats using an ESP32 with Bluetooth or LoRa.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Track movement, activity levels, and health indicators.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https://redresscompliance.com/top-15-real-life-use-cases-for-ai-in-agriculture-industry/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Vibration-Based Equipment Monitoring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Attach a piezoelectric sensor to a machine to log vibrations.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Analyze frequency and amplitude of vibrations.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Predict equipment failures using anomaly detection.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https://www.intuz.com/blog/industrial-iot-solution-use-case-for-equipment-vibration?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651" y="3494426"/>
            <a:ext cx="3354772" cy="14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IoT</a:t>
            </a:r>
            <a:endParaRPr/>
          </a:p>
        </p:txBody>
      </p:sp>
      <p:sp>
        <p:nvSpPr>
          <p:cNvPr id="335" name="Google Shape;335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examples demonstrate how IoT and AI technologies are being applied across various industries to monitor conditions, predict issues, and optimize operations.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It allows real time monitoring and remote data collection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Devices left remotely</a:t>
            </a:r>
            <a:endParaRPr/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need power!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Solar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+ long term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- 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Mains supply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+ long term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- not always </a:t>
            </a:r>
            <a:r>
              <a:rPr lang="en-GB"/>
              <a:t>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Battery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+ cheaper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- does not last as long</a:t>
            </a:r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925" y="1510225"/>
            <a:ext cx="3383049" cy="253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Battery technology</a:t>
            </a:r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</a:t>
            </a:r>
            <a:r>
              <a:rPr lang="en-GB"/>
              <a:t>calculate</a:t>
            </a:r>
            <a:r>
              <a:rPr lang="en-GB"/>
              <a:t> how long a battery will last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battery capacity is on the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datasheet for your battery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Equally we can calculate the current draw using a multimeter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 b="19448" l="0" r="0" t="14714"/>
          <a:stretch/>
        </p:blipFill>
        <p:spPr>
          <a:xfrm>
            <a:off x="55200" y="1688875"/>
            <a:ext cx="1928499" cy="15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/>
          <p:nvPr/>
        </p:nvSpPr>
        <p:spPr>
          <a:xfrm>
            <a:off x="985439" y="2261201"/>
            <a:ext cx="517500" cy="253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1" name="Google Shape;3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102" y="1991825"/>
            <a:ext cx="3817949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0"/>
          <p:cNvPicPr preferRelativeResize="0"/>
          <p:nvPr/>
        </p:nvPicPr>
        <p:blipFill rotWithShape="1">
          <a:blip r:embed="rId4">
            <a:alphaModFix/>
          </a:blip>
          <a:srcRect b="12084" l="45662" r="6037" t="56608"/>
          <a:stretch/>
        </p:blipFill>
        <p:spPr>
          <a:xfrm>
            <a:off x="4218950" y="2089775"/>
            <a:ext cx="1844124" cy="1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 rotWithShape="1">
          <a:blip r:embed="rId4">
            <a:alphaModFix/>
          </a:blip>
          <a:srcRect b="51155" l="47996" r="3068" t="17538"/>
          <a:stretch/>
        </p:blipFill>
        <p:spPr>
          <a:xfrm>
            <a:off x="4218950" y="2353725"/>
            <a:ext cx="1868375" cy="1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59" name="Google Shape;359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Raspberry Pi Pico &lt;- 50–100 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Humidity Sensor &lt;- 2.5 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SD Card write &lt;- 50–100 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Worst case scenario 100+2.5+100 = 202.5 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Battery = 1200 mAh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Total_time = 1200/202 =  5.94 hours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Best case </a:t>
            </a:r>
            <a:r>
              <a:rPr lang="en-GB"/>
              <a:t>scenario 50+2.5+50=102.5mA -&gt; 11.7 hours</a:t>
            </a:r>
            <a:endParaRPr/>
          </a:p>
        </p:txBody>
      </p:sp>
      <p:pic>
        <p:nvPicPr>
          <p:cNvPr id="360" name="Google Shape;360;p51"/>
          <p:cNvPicPr preferRelativeResize="0"/>
          <p:nvPr/>
        </p:nvPicPr>
        <p:blipFill rotWithShape="1">
          <a:blip r:embed="rId3">
            <a:alphaModFix/>
          </a:blip>
          <a:srcRect b="19448" l="0" r="0" t="14714"/>
          <a:stretch/>
        </p:blipFill>
        <p:spPr>
          <a:xfrm>
            <a:off x="0" y="1785025"/>
            <a:ext cx="2399574" cy="19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Circuitpython ML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say we want to leave it there for 3 days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3*24 = 72 hours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72 = battery / </a:t>
            </a:r>
            <a:r>
              <a:rPr lang="en-GB"/>
              <a:t>202.5mA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Battery = 72 * 202.5 = 14580 mAh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350" y="1961200"/>
            <a:ext cx="3002276" cy="15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 car batteries are a great source</a:t>
            </a:r>
            <a:endParaRPr/>
          </a:p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900" y="2466925"/>
            <a:ext cx="4735749" cy="205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Todays task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logging in the field</a:t>
            </a:r>
            <a:endParaRPr/>
          </a:p>
        </p:txBody>
      </p:sp>
      <p:sp>
        <p:nvSpPr>
          <p:cNvPr id="385" name="Google Shape;385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be taking our data logging devices into the field to gather datasets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Remember what we have covered!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Names of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you cannot gather </a:t>
            </a:r>
            <a:r>
              <a:rPr lang="en-GB"/>
              <a:t>metadata</a:t>
            </a:r>
            <a:r>
              <a:rPr lang="en-GB"/>
              <a:t> </a:t>
            </a:r>
            <a:r>
              <a:rPr lang="en-GB"/>
              <a:t>digitally</a:t>
            </a:r>
            <a:r>
              <a:rPr lang="en-GB"/>
              <a:t>, take a notepad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we will be going</a:t>
            </a:r>
            <a:endParaRPr/>
          </a:p>
        </p:txBody>
      </p:sp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will be going out and taking our breadboard </a:t>
            </a:r>
            <a:r>
              <a:rPr lang="en-GB"/>
              <a:t>assembled</a:t>
            </a:r>
            <a:r>
              <a:rPr lang="en-GB"/>
              <a:t> dataloggers. We will then gather data that is appropriate to our experiment, but try stick together so we can help.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to do now</a:t>
            </a:r>
            <a:endParaRPr/>
          </a:p>
        </p:txBody>
      </p:sp>
      <p:sp>
        <p:nvSpPr>
          <p:cNvPr id="397" name="Google Shape;397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an electronics kit and construct your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 at least two sensors in your datalogger (or use your phones for making image datasets)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Remember to remember which recording is which - label your data!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simple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cover algorithms more in depth, but for now let’s look at these definitions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Regression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Classification 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Regression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Predicting a scale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Can be thought of as finding a line of best fit</a:t>
            </a:r>
            <a:endParaRPr/>
          </a:p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Classification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Finite number of options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Can be thought of as working out a relationship between data and a set amount of options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two variables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we are looking at how the amount of water given to a plant each day improves growth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Let’s pretend this is our data</a:t>
            </a:r>
            <a:endParaRPr/>
          </a:p>
        </p:txBody>
      </p:sp>
      <p:cxnSp>
        <p:nvCxnSpPr>
          <p:cNvPr id="118" name="Google Shape;118;p19"/>
          <p:cNvCxnSpPr/>
          <p:nvPr/>
        </p:nvCxnSpPr>
        <p:spPr>
          <a:xfrm rot="10800000">
            <a:off x="6627275" y="2602125"/>
            <a:ext cx="9600" cy="16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9"/>
          <p:cNvCxnSpPr/>
          <p:nvPr/>
        </p:nvCxnSpPr>
        <p:spPr>
          <a:xfrm>
            <a:off x="6636875" y="4207725"/>
            <a:ext cx="17895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9"/>
          <p:cNvSpPr/>
          <p:nvPr/>
        </p:nvSpPr>
        <p:spPr>
          <a:xfrm>
            <a:off x="6829175" y="3996225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7116150" y="3773675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7488425" y="3773675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7690150" y="3501650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8073275" y="3501650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7116150" y="4207725"/>
            <a:ext cx="1047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Water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 rot="-5400000">
            <a:off x="5473600" y="3034725"/>
            <a:ext cx="1624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Height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two variables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we are looking at how the amount of water given to a plant each day improves growth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Let’s pretend this is our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 have a line of best fit!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y=mc+c</a:t>
            </a:r>
            <a:endParaRPr/>
          </a:p>
        </p:txBody>
      </p:sp>
      <p:cxnSp>
        <p:nvCxnSpPr>
          <p:cNvPr id="133" name="Google Shape;133;p20"/>
          <p:cNvCxnSpPr/>
          <p:nvPr/>
        </p:nvCxnSpPr>
        <p:spPr>
          <a:xfrm rot="10800000">
            <a:off x="6627275" y="2602125"/>
            <a:ext cx="9600" cy="16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6636875" y="4207725"/>
            <a:ext cx="17895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0"/>
          <p:cNvSpPr/>
          <p:nvPr/>
        </p:nvSpPr>
        <p:spPr>
          <a:xfrm>
            <a:off x="6829175" y="3996225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116150" y="3773675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7488425" y="3773675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7690150" y="3501650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8073275" y="3501650"/>
            <a:ext cx="86400" cy="8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116150" y="4207725"/>
            <a:ext cx="1047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Water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 rot="-5400000">
            <a:off x="5473600" y="3034725"/>
            <a:ext cx="1624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Height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20"/>
          <p:cNvCxnSpPr/>
          <p:nvPr/>
        </p:nvCxnSpPr>
        <p:spPr>
          <a:xfrm flipH="1" rot="10800000">
            <a:off x="6675325" y="3400075"/>
            <a:ext cx="1596000" cy="76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of this line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terms of memory, our regression model has a gradient and intercept (two float values)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30 bits per float on a </a:t>
            </a:r>
            <a:r>
              <a:rPr lang="en-GB"/>
              <a:t>circuit python</a:t>
            </a:r>
            <a:r>
              <a:rPr lang="en-GB"/>
              <a:t>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60 bits used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Available</a:t>
            </a:r>
            <a:r>
              <a:rPr lang="en-GB"/>
              <a:t> on the Pico: 264 kilobytes (KB) (2.112e+6 bits)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